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20" r:id="rId2"/>
    <p:sldId id="626" r:id="rId3"/>
    <p:sldId id="694" r:id="rId4"/>
    <p:sldId id="629" r:id="rId5"/>
    <p:sldId id="630" r:id="rId6"/>
    <p:sldId id="737" r:id="rId7"/>
    <p:sldId id="679" r:id="rId8"/>
    <p:sldId id="738" r:id="rId9"/>
    <p:sldId id="726" r:id="rId10"/>
    <p:sldId id="709" r:id="rId11"/>
    <p:sldId id="708" r:id="rId12"/>
    <p:sldId id="669" r:id="rId13"/>
    <p:sldId id="698" r:id="rId14"/>
    <p:sldId id="730" r:id="rId15"/>
    <p:sldId id="722" r:id="rId16"/>
    <p:sldId id="721" r:id="rId17"/>
    <p:sldId id="723" r:id="rId18"/>
    <p:sldId id="718" r:id="rId19"/>
    <p:sldId id="729" r:id="rId20"/>
    <p:sldId id="731" r:id="rId21"/>
    <p:sldId id="732" r:id="rId22"/>
    <p:sldId id="733" r:id="rId23"/>
    <p:sldId id="734" r:id="rId24"/>
    <p:sldId id="728" r:id="rId25"/>
    <p:sldId id="725" r:id="rId26"/>
    <p:sldId id="696" r:id="rId27"/>
    <p:sldId id="717" r:id="rId28"/>
    <p:sldId id="697" r:id="rId29"/>
    <p:sldId id="720" r:id="rId30"/>
    <p:sldId id="716" r:id="rId31"/>
    <p:sldId id="651" r:id="rId32"/>
    <p:sldId id="710" r:id="rId33"/>
    <p:sldId id="688" r:id="rId34"/>
    <p:sldId id="684" r:id="rId35"/>
    <p:sldId id="701" r:id="rId36"/>
    <p:sldId id="700" r:id="rId37"/>
    <p:sldId id="673" r:id="rId38"/>
    <p:sldId id="711" r:id="rId39"/>
    <p:sldId id="702" r:id="rId40"/>
    <p:sldId id="724" r:id="rId41"/>
    <p:sldId id="685" r:id="rId42"/>
    <p:sldId id="736" r:id="rId43"/>
    <p:sldId id="715" r:id="rId44"/>
    <p:sldId id="735" r:id="rId45"/>
    <p:sldId id="693" r:id="rId46"/>
    <p:sldId id="665" r:id="rId47"/>
    <p:sldId id="657" r:id="rId48"/>
  </p:sldIdLst>
  <p:sldSz cx="9144000" cy="6858000" type="screen4x3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óró Tímea" initials="DT" lastIdx="1" clrIdx="0"/>
  <p:cmAuthor id="1" name="APF" initials="APF" lastIdx="1" clrIdx="1"/>
  <p:cmAuthor id="2" name="ÉLIP" initials="ÉLIP" lastIdx="1" clrIdx="2">
    <p:extLst>
      <p:ext uri="{19B8F6BF-5375-455C-9EA6-DF929625EA0E}">
        <p15:presenceInfo xmlns:p15="http://schemas.microsoft.com/office/powerpoint/2012/main" userId="ÉLI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41F"/>
    <a:srgbClr val="006600"/>
    <a:srgbClr val="A17C1F"/>
    <a:srgbClr val="808080"/>
    <a:srgbClr val="9E9522"/>
    <a:srgbClr val="E46C0A"/>
    <a:srgbClr val="99FF99"/>
    <a:srgbClr val="FFC000"/>
    <a:srgbClr val="ED7D3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105" d="100"/>
          <a:sy n="105" d="100"/>
        </p:scale>
        <p:origin x="1776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65B9C-05B0-4486-A5C5-0964ADD28811}" type="datetimeFigureOut">
              <a:rPr lang="hu-HU" smtClean="0"/>
              <a:t>2025.03.17.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F3478-87AC-44D3-AF59-9680500728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37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C52DE-1A6F-4729-8438-CE0BB4327C7D}" type="datetimeFigureOut">
              <a:rPr lang="hu-HU" smtClean="0"/>
              <a:pPr/>
              <a:t>2025.03.17.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228A1-787D-4646-B993-08393F764A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443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8A1-787D-4646-B993-08393F764A3F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491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8A1-787D-4646-B993-08393F764A3F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992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8A1-787D-4646-B993-08393F764A3F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498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8A1-787D-4646-B993-08393F764A3F}" type="slidenum">
              <a:rPr lang="hu-HU" smtClean="0"/>
              <a:pPr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93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8A1-787D-4646-B993-08393F764A3F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601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pPr/>
              <a:t>2025.03.17.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255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pPr/>
              <a:t>2025.03.17.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698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pPr/>
              <a:t>2025.03.17.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77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pPr/>
              <a:t>2025.03.17.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28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pPr/>
              <a:t>2025.03.17.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25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pPr/>
              <a:t>2025.03.17.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50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pPr/>
              <a:t>2025.03.17.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979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pPr/>
              <a:t>2025.03.17.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024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pPr/>
              <a:t>2025.03.17.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75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pPr/>
              <a:t>2025.03.17.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1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pPr/>
              <a:t>2025.03.17.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98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B3122-B396-454F-A336-BCA6008F4E81}" type="datetimeFigureOut">
              <a:rPr lang="hu-HU" smtClean="0"/>
              <a:pPr/>
              <a:t>2025.03.17.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8008-7816-4EA3-8503-8AD74FE20D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565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54" y="44624"/>
            <a:ext cx="17192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Kép 2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1784" y="692697"/>
            <a:ext cx="1299764" cy="1584175"/>
          </a:xfrm>
          <a:prstGeom prst="rect">
            <a:avLst/>
          </a:prstGeom>
        </p:spPr>
      </p:pic>
      <p:sp>
        <p:nvSpPr>
          <p:cNvPr id="14" name="Cím 1"/>
          <p:cNvSpPr txBox="1">
            <a:spLocks/>
          </p:cNvSpPr>
          <p:nvPr/>
        </p:nvSpPr>
        <p:spPr>
          <a:xfrm>
            <a:off x="0" y="2276872"/>
            <a:ext cx="9144000" cy="24552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8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 </a:t>
            </a:r>
            <a:r>
              <a:rPr lang="hu-HU" sz="28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2024. évi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8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</a:t>
            </a:r>
            <a:r>
              <a:rPr lang="hu-HU" sz="2800" b="1" cap="small" dirty="0" err="1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</a:t>
            </a:r>
            <a:r>
              <a:rPr lang="hu-HU" sz="28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program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és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8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Gin és Egyéb Szeszes Ital Mustra  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72" y="692697"/>
            <a:ext cx="1800691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81" y="5067360"/>
            <a:ext cx="1581438" cy="1602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28425"/>
            <a:ext cx="1328351" cy="1332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00" y="5090605"/>
            <a:ext cx="1408724" cy="13968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76" y="5090605"/>
            <a:ext cx="1408724" cy="13968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48" y="3728425"/>
            <a:ext cx="132289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187014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/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" y="2049373"/>
            <a:ext cx="9143999" cy="8489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Bolyhos Pálinkafőzde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0" y="3487941"/>
            <a:ext cx="91439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hu-HU" sz="2000" b="1" cap="small" dirty="0">
                <a:solidFill>
                  <a:srgbClr val="80808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 Minősítés</a:t>
            </a:r>
          </a:p>
          <a:p>
            <a:pPr algn="ctr" fontAlgn="b">
              <a:defRPr/>
            </a:pPr>
            <a:endParaRPr lang="hu-HU" sz="2000" b="1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Fedde’s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Gin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21" y="3372838"/>
            <a:ext cx="137967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/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" y="2055973"/>
            <a:ext cx="9143999" cy="8489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Erős Pálinkafőzde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0" y="3487941"/>
            <a:ext cx="91439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hu-HU" sz="2000" b="1" cap="small" dirty="0" smtClean="0">
                <a:solidFill>
                  <a:srgbClr val="80808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 Minősítés</a:t>
            </a:r>
            <a:endParaRPr lang="hu-HU" sz="2000" b="1" cap="small" dirty="0">
              <a:solidFill>
                <a:srgbClr val="80808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endParaRPr lang="hu-HU" sz="2000" b="1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Triumvir Gin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21" y="3372838"/>
            <a:ext cx="137967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/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" y="2048729"/>
            <a:ext cx="9143999" cy="8489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Szigetköz </a:t>
            </a:r>
            <a:r>
              <a:rPr lang="hu-HU" sz="4000" b="1" cap="small" dirty="0" err="1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Lelke</a:t>
            </a:r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Pálinkaház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0" y="3487941"/>
            <a:ext cx="91439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hu-HU" sz="2000" b="1" cap="small" dirty="0">
                <a:solidFill>
                  <a:srgbClr val="80808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 Minősítés</a:t>
            </a:r>
          </a:p>
          <a:p>
            <a:pPr algn="ctr" fontAlgn="b">
              <a:defRPr/>
            </a:pPr>
            <a:endParaRPr lang="hu-HU" sz="2000" b="1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Rubycello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Gin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21" y="3372838"/>
            <a:ext cx="137967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-4" y="2041889"/>
            <a:ext cx="9143999" cy="8489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Szigeti Gin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34829" y="3373143"/>
            <a:ext cx="914399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endParaRPr lang="hu-HU" sz="2000" b="1" cap="small" dirty="0" smtClean="0">
              <a:solidFill>
                <a:srgbClr val="A17C1F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r>
              <a:rPr lang="hu-HU" sz="2000" b="1" cap="small" dirty="0">
                <a:solidFill>
                  <a:srgbClr val="80808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 Minősítés</a:t>
            </a:r>
          </a:p>
          <a:p>
            <a:pPr algn="ctr" fontAlgn="b">
              <a:defRPr/>
            </a:pPr>
            <a:endParaRPr lang="hu-HU" sz="2000" b="1" cap="small" dirty="0" smtClean="0">
              <a:solidFill>
                <a:srgbClr val="A17C1F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OriGin</a:t>
            </a:r>
            <a:endParaRPr lang="hu-HU" sz="2000" b="1" cap="small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VirGin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cap="small" dirty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21" y="3372838"/>
            <a:ext cx="137967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" y="2057672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Agárdi Pálinkafőzde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08520" y="3274756"/>
            <a:ext cx="914399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hu-HU" sz="2000" b="1" cap="small" dirty="0" smtClean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 Minősítés</a:t>
            </a:r>
          </a:p>
          <a:p>
            <a:pPr algn="ctr" fontAlgn="b">
              <a:defRPr/>
            </a:pPr>
            <a:endParaRPr lang="hu-HU" sz="2000" b="1" cap="small" dirty="0">
              <a:solidFill>
                <a:srgbClr val="A17C1F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en-US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Single Malt Whisky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en-US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Amphora </a:t>
            </a:r>
            <a:r>
              <a:rPr lang="en-US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Gin</a:t>
            </a:r>
            <a:endParaRPr lang="en-US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21" y="3372838"/>
            <a:ext cx="137967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1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" y="2057672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Békési Pálinkafőzde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08520" y="3493100"/>
            <a:ext cx="914399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 Minősítés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Double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Cask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Malt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Whisky</a:t>
            </a:r>
          </a:p>
          <a:p>
            <a:pPr algn="ctr" fontAlgn="b">
              <a:spcAft>
                <a:spcPts val="600"/>
              </a:spcAft>
              <a:defRPr/>
            </a:pPr>
            <a:endParaRPr lang="hu-HU" sz="2000" b="1" cap="small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solidFill>
                  <a:srgbClr val="80808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 Minősítés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en-US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Single Barrel Malt Whisky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en-US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Lazy Cat Hungarian Dry </a:t>
            </a:r>
            <a:r>
              <a:rPr lang="en-US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Gin</a:t>
            </a:r>
            <a:endParaRPr lang="en-US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0" y="3049796"/>
            <a:ext cx="1379677" cy="1368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0" y="4435157"/>
            <a:ext cx="137967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597" y="2469806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469309" y="3482003"/>
            <a:ext cx="4153130" cy="2350573"/>
          </a:xfrm>
        </p:spPr>
        <p:txBody>
          <a:bodyPr numCol="1">
            <a:normAutofit lnSpcReduction="10000"/>
          </a:bodyPr>
          <a:lstStyle/>
          <a:p>
            <a:pPr marL="0" indent="0" algn="ctr" fontAlgn="b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u-HU" sz="2000" b="1" cap="small" dirty="0" smtClean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 Minősítés</a:t>
            </a:r>
          </a:p>
          <a:p>
            <a:pPr marL="0" indent="0" algn="ctr" fontAlgn="b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Kukutyin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vodka</a:t>
            </a:r>
          </a:p>
          <a:p>
            <a:pPr marL="0" indent="0" algn="ctr" fontAlgn="b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u-HU" sz="2000" b="1" cap="small" dirty="0">
                <a:solidFill>
                  <a:srgbClr val="80808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 Minősítés</a:t>
            </a:r>
          </a:p>
          <a:p>
            <a:pPr marL="0" indent="0" algn="ctr" fontAlgn="b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Chili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Csokilikőr</a:t>
            </a:r>
          </a:p>
          <a:p>
            <a:pPr marL="0" indent="0" algn="ctr" fontAlgn="b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Gin &amp; </a:t>
            </a: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Quince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buNone/>
              <a:defRPr/>
            </a:pPr>
            <a:endParaRPr lang="hu-HU" sz="2000" b="1" cap="small" dirty="0">
              <a:solidFill>
                <a:srgbClr val="A17C1F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" y="2017969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Gong Pálinkaház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" y="2276872"/>
            <a:ext cx="91439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endParaRPr lang="hu-HU" b="1" cap="small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0" y="3049796"/>
            <a:ext cx="1379677" cy="1368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0" y="4435157"/>
            <a:ext cx="137967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1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43551" y="3048517"/>
            <a:ext cx="7535216" cy="2377973"/>
          </a:xfrm>
        </p:spPr>
        <p:txBody>
          <a:bodyPr>
            <a:normAutofit/>
          </a:bodyPr>
          <a:lstStyle/>
          <a:p>
            <a:pPr marL="0" indent="0" algn="ctr" fontAlgn="b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u-HU" sz="2000" b="1" cap="small" dirty="0" smtClean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 </a:t>
            </a:r>
            <a:r>
              <a:rPr lang="hu-HU" sz="2000" b="1" cap="small" dirty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</a:t>
            </a:r>
          </a:p>
          <a:p>
            <a:pPr marL="0" indent="0" algn="ctr" fontAlgn="b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Mátyás Keserű Classic</a:t>
            </a:r>
          </a:p>
          <a:p>
            <a:pPr marL="0" indent="0" algn="ctr" fontAlgn="b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u-HU" sz="2000" b="1" cap="small" dirty="0">
                <a:solidFill>
                  <a:srgbClr val="80808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 Minősítés</a:t>
            </a:r>
          </a:p>
          <a:p>
            <a:pPr marL="0" indent="0" algn="ctr" fontAlgn="b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Mátyás Strong </a:t>
            </a: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Coffee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Mátyás Keserű Meggy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" y="2016246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Kunság-Szesz </a:t>
            </a:r>
            <a:r>
              <a:rPr lang="hu-HU" sz="4000" b="1" cap="small" dirty="0" err="1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Zrt</a:t>
            </a:r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.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" y="2276872"/>
            <a:ext cx="91439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endParaRPr lang="hu-HU" b="1" cap="small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0" y="3049796"/>
            <a:ext cx="1379677" cy="1368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0" y="4435157"/>
            <a:ext cx="137967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" y="2040632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err="1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Lunczer</a:t>
            </a:r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Pálinkaház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08520" y="3117890"/>
            <a:ext cx="914399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 </a:t>
            </a:r>
            <a:r>
              <a:rPr lang="hu-HU" sz="2000" b="1" cap="small" dirty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Arcanum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Aronia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Fekete Berkenye Desszert Ital</a:t>
            </a:r>
          </a:p>
          <a:p>
            <a:pPr algn="ctr" fontAlgn="b">
              <a:spcAft>
                <a:spcPts val="600"/>
              </a:spcAft>
              <a:defRPr/>
            </a:pPr>
            <a:endParaRPr lang="hu-HU" sz="2800" b="1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solidFill>
                  <a:srgbClr val="80808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 Minősítés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Prémium </a:t>
            </a: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Ristretto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Kávé </a:t>
            </a: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Bitter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London </a:t>
            </a: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Dry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Gin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123" y="3067157"/>
            <a:ext cx="1379677" cy="1368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122" y="4435157"/>
            <a:ext cx="137967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-4" y="1914520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err="1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Schiszler</a:t>
            </a:r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Pálinkaház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08520" y="3117890"/>
            <a:ext cx="914399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 </a:t>
            </a:r>
            <a:r>
              <a:rPr lang="hu-HU" sz="2000" b="1" cap="small" dirty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Vodynka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szeszesital </a:t>
            </a:r>
          </a:p>
          <a:p>
            <a:pPr algn="ctr" fontAlgn="b">
              <a:spcAft>
                <a:spcPts val="600"/>
              </a:spcAft>
              <a:defRPr/>
            </a:pPr>
            <a:endParaRPr lang="hu-HU" sz="2800" b="1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solidFill>
                  <a:srgbClr val="80808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 Minősítés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Keserű likőr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Cékla Párlat</a:t>
            </a: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0" y="3049796"/>
            <a:ext cx="1379677" cy="1368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0" y="4435157"/>
            <a:ext cx="137967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églalap 16"/>
          <p:cNvSpPr/>
          <p:nvPr/>
        </p:nvSpPr>
        <p:spPr>
          <a:xfrm>
            <a:off x="467544" y="3717032"/>
            <a:ext cx="80586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5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Takács László</a:t>
            </a:r>
          </a:p>
          <a:p>
            <a:pPr algn="ctr"/>
            <a:r>
              <a:rPr lang="hu-HU" sz="2500" b="1" i="1" cap="small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  </a:t>
            </a:r>
          </a:p>
          <a:p>
            <a:pPr algn="ctr"/>
            <a:r>
              <a:rPr lang="hu-HU" sz="2500" b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Szakmai Elnök</a:t>
            </a:r>
          </a:p>
          <a:p>
            <a:pPr algn="ctr"/>
            <a:endParaRPr lang="hu-HU" sz="25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xfrm>
            <a:off x="452082" y="317189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/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34" name="Kép 33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5" y="2376006"/>
            <a:ext cx="1092862" cy="133200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76006"/>
            <a:ext cx="1598401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églalap 38"/>
          <p:cNvSpPr/>
          <p:nvPr/>
        </p:nvSpPr>
        <p:spPr>
          <a:xfrm>
            <a:off x="-2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691680" y="1852790"/>
            <a:ext cx="5544615" cy="10618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35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Szakmai irányítás</a:t>
            </a:r>
          </a:p>
        </p:txBody>
      </p:sp>
    </p:spTree>
    <p:extLst>
      <p:ext uri="{BB962C8B-B14F-4D97-AF65-F5344CB8AC3E}">
        <p14:creationId xmlns:p14="http://schemas.microsoft.com/office/powerpoint/2010/main" val="22602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-4" y="1914520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1 Csepp Pálinkaház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08520" y="3117890"/>
            <a:ext cx="914399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 </a:t>
            </a:r>
            <a:r>
              <a:rPr lang="hu-HU" sz="2000" b="1" cap="small" dirty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Érlelt sörpárlat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Muscat Rose Gin</a:t>
            </a:r>
          </a:p>
          <a:p>
            <a:pPr algn="ctr" fontAlgn="b">
              <a:spcAft>
                <a:spcPts val="600"/>
              </a:spcAft>
              <a:defRPr/>
            </a:pPr>
            <a:endParaRPr lang="hu-HU" sz="2800" b="1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solidFill>
                  <a:srgbClr val="80808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 </a:t>
            </a:r>
            <a:r>
              <a:rPr lang="hu-HU" sz="2000" b="1" cap="small" dirty="0" smtClean="0">
                <a:solidFill>
                  <a:srgbClr val="80808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London </a:t>
            </a: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Dry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Gin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0" y="3049796"/>
            <a:ext cx="1379677" cy="1368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0" y="4435157"/>
            <a:ext cx="137967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-4" y="1914520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err="1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Várda-Drink</a:t>
            </a:r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4000" b="1" cap="small" dirty="0" err="1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Zrt</a:t>
            </a:r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.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08520" y="3117890"/>
            <a:ext cx="914399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 </a:t>
            </a:r>
            <a:r>
              <a:rPr lang="hu-HU" sz="2000" b="1" cap="small" dirty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Várda </a:t>
            </a: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Coffee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Keserű Likőr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Várda Jubileum Keserű Likőr</a:t>
            </a:r>
          </a:p>
          <a:p>
            <a:pPr algn="ctr" fontAlgn="b">
              <a:spcAft>
                <a:spcPts val="600"/>
              </a:spcAft>
              <a:defRPr/>
            </a:pPr>
            <a:endParaRPr lang="hu-HU" sz="2800" b="1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solidFill>
                  <a:srgbClr val="80808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 </a:t>
            </a:r>
            <a:r>
              <a:rPr lang="hu-HU" sz="2000" b="1" cap="small" dirty="0" smtClean="0">
                <a:solidFill>
                  <a:srgbClr val="80808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Várda Keserű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Likőr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0" y="3049796"/>
            <a:ext cx="1379677" cy="1368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0" y="4435157"/>
            <a:ext cx="137967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-4" y="1914520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err="1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Seven</a:t>
            </a:r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4000" b="1" cap="small" dirty="0" err="1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Hills</a:t>
            </a:r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4000" b="1" cap="small" dirty="0" err="1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Distillery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08520" y="3117890"/>
            <a:ext cx="914399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 </a:t>
            </a:r>
            <a:r>
              <a:rPr lang="hu-HU" sz="2000" b="1" cap="small" dirty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en-US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Furmint</a:t>
            </a:r>
            <a:r>
              <a:rPr lang="en-US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Vodka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en-US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Smoked Single Malt Whisky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en-US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Tokaj</a:t>
            </a:r>
            <a:r>
              <a:rPr lang="en-US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</a:t>
            </a:r>
            <a:r>
              <a:rPr lang="en-US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in</a:t>
            </a:r>
            <a:endParaRPr lang="en-US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0" y="3049796"/>
            <a:ext cx="137967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-4" y="1914520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Sáppusztai Pálinkafőzde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08520" y="3117890"/>
            <a:ext cx="914399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 </a:t>
            </a:r>
            <a:r>
              <a:rPr lang="hu-HU" sz="2000" b="1" cap="small" dirty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Citrom Deep Párlat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Grapefruit Deep Párlat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Flying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Emu </a:t>
            </a: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Premium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Dry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Gin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0" y="3049796"/>
            <a:ext cx="137967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" y="1997372"/>
            <a:ext cx="9143999" cy="8489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5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</a:t>
            </a:r>
            <a:r>
              <a:rPr lang="hu-HU" sz="3500" b="1" cap="small" dirty="0" err="1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</a:t>
            </a:r>
            <a:r>
              <a:rPr lang="hu-HU" sz="35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Program 2024.</a:t>
            </a:r>
            <a:endParaRPr lang="hu-HU" sz="35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0" y="3487941"/>
            <a:ext cx="91439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hu-HU" sz="2000" b="1" cap="small" dirty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 </a:t>
            </a:r>
            <a:r>
              <a:rPr lang="hu-HU" sz="2000" b="1" cap="small" dirty="0" err="1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r>
              <a:rPr lang="hu-HU" sz="2000" b="1" cap="small" dirty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95 - 100 pont</a:t>
            </a:r>
          </a:p>
          <a:p>
            <a:pPr algn="ctr" fontAlgn="b">
              <a:defRPr/>
            </a:pPr>
            <a:endParaRPr lang="hu-HU" sz="2000" b="1" cap="small" dirty="0" smtClean="0">
              <a:solidFill>
                <a:srgbClr val="80808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r>
              <a:rPr lang="hu-HU" sz="2000" b="1" cap="small" dirty="0" err="1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r>
              <a:rPr lang="hu-HU" sz="2000" b="1" cap="small" dirty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80 - 94 pont</a:t>
            </a: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4" y="3336838"/>
            <a:ext cx="1181473" cy="144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50" y="4556905"/>
            <a:ext cx="1328348" cy="133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50" y="3085575"/>
            <a:ext cx="132289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" y="2156775"/>
            <a:ext cx="9143999" cy="8489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Erős Pálinkafőzde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0" y="3565465"/>
            <a:ext cx="91439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hu-HU" sz="2000" b="1" cap="small" dirty="0" err="1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 smtClean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endParaRPr lang="hu-HU" sz="2000" b="1" cap="small" dirty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Florina Alma 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1" name="Kép 10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4" y="3336838"/>
            <a:ext cx="1181473" cy="144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90838"/>
            <a:ext cx="132834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" y="2139319"/>
            <a:ext cx="9143999" cy="8489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Madarasi Pálinkaház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0" y="3401705"/>
            <a:ext cx="914399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hu-HU" sz="2000" b="1" cap="small" dirty="0" err="1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Szőlőpálinka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Szőlő-Málna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Gyümölcspálinka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1" name="Kép 10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4" y="3336838"/>
            <a:ext cx="1181473" cy="144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90838"/>
            <a:ext cx="132834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-4" y="2103444"/>
            <a:ext cx="9143999" cy="8489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Gombosi Pálinkafőző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2" name="Kép 11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336838"/>
            <a:ext cx="1181473" cy="1440000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0" y="3429000"/>
            <a:ext cx="914399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hu-HU" sz="2000" b="1" cap="small" dirty="0" err="1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Vilmoskörte p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Sárgamuskotály Törköly p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Érlelt Alma p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473788"/>
            <a:ext cx="132834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" y="2140322"/>
            <a:ext cx="9143999" cy="85953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err="1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Schiszler</a:t>
            </a:r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Pálinkaház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0" y="3356992"/>
            <a:ext cx="914399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hu-HU" sz="2000" b="1" cap="small" dirty="0" err="1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Körte pálinka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Szilva pálinka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Irsai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olivér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Szőlő 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1" name="Kép 10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336838"/>
            <a:ext cx="1181473" cy="144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06600"/>
            <a:ext cx="132834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" y="2072424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Gyulai Pálinka Manufaktúra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4" y="3402833"/>
            <a:ext cx="9143995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 </a:t>
            </a:r>
            <a:r>
              <a:rPr lang="hu-HU" sz="2000" b="1" cap="small" dirty="0" err="1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Gyulai Szilvapálinka</a:t>
            </a:r>
          </a:p>
          <a:p>
            <a:pPr algn="ctr" fontAlgn="b">
              <a:spcAft>
                <a:spcPts val="600"/>
              </a:spcAft>
              <a:defRPr/>
            </a:pPr>
            <a:endParaRPr lang="hu-HU" sz="1300" b="1" cap="small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Gyulai Birs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álinka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Gyulai Kajszibarack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álinka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Gyulai Ágyas Cigánymeggy pálinka</a:t>
            </a:r>
          </a:p>
          <a:p>
            <a:pPr algn="ctr" fontAlgn="b">
              <a:defRPr/>
            </a:pPr>
            <a:endParaRPr lang="hu-HU" sz="1300" b="1" cap="small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7" name="Kép 16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4" y="3336838"/>
            <a:ext cx="1181473" cy="144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77" y="4563275"/>
            <a:ext cx="1328348" cy="1332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34" y="3010350"/>
            <a:ext cx="132289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xfrm>
            <a:off x="452082" y="317189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/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34" name="Kép 33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376006"/>
            <a:ext cx="1092863" cy="133200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76006"/>
            <a:ext cx="1598401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églalap 38"/>
          <p:cNvSpPr/>
          <p:nvPr/>
        </p:nvSpPr>
        <p:spPr>
          <a:xfrm>
            <a:off x="-2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776215" y="2217112"/>
            <a:ext cx="5544615" cy="6309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hu-HU" sz="35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Lebonyolítás</a:t>
            </a:r>
            <a:endParaRPr lang="hu-HU" sz="35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187405" y="3287787"/>
            <a:ext cx="6773824" cy="2323713"/>
          </a:xfrm>
          <a:prstGeom prst="rect">
            <a:avLst/>
          </a:prstGeom>
        </p:spPr>
        <p:txBody>
          <a:bodyPr wrap="square" numCol="1" anchor="ctr" anchorCtr="0">
            <a:spAutoFit/>
          </a:bodyPr>
          <a:lstStyle/>
          <a:p>
            <a:pPr algn="ctr" fontAlgn="b">
              <a:spcBef>
                <a:spcPts val="600"/>
              </a:spcBef>
              <a:defRPr/>
            </a:pPr>
            <a:r>
              <a:rPr lang="hu-HU" sz="25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Bancsics Anna</a:t>
            </a:r>
          </a:p>
          <a:p>
            <a:pPr algn="ctr" fontAlgn="b">
              <a:spcBef>
                <a:spcPts val="600"/>
              </a:spcBef>
              <a:defRPr/>
            </a:pPr>
            <a:r>
              <a:rPr lang="hu-HU" sz="25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Géher Dorottya Júlia</a:t>
            </a:r>
          </a:p>
          <a:p>
            <a:pPr algn="ctr" fontAlgn="b">
              <a:spcBef>
                <a:spcPts val="600"/>
              </a:spcBef>
              <a:defRPr/>
            </a:pPr>
            <a:r>
              <a:rPr lang="hu-HU" sz="25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Sárközi Zsanett</a:t>
            </a:r>
          </a:p>
          <a:p>
            <a:pPr algn="ctr" fontAlgn="b">
              <a:spcBef>
                <a:spcPts val="600"/>
              </a:spcBef>
              <a:defRPr/>
            </a:pPr>
            <a:r>
              <a:rPr lang="hu-HU" sz="25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Temesfalvi Rita</a:t>
            </a:r>
          </a:p>
          <a:p>
            <a:pPr algn="ctr" fontAlgn="b">
              <a:spcBef>
                <a:spcPts val="600"/>
              </a:spcBef>
              <a:defRPr/>
            </a:pPr>
            <a:r>
              <a:rPr lang="hu-HU" sz="25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Varga </a:t>
            </a:r>
            <a:r>
              <a:rPr lang="hu-HU" sz="2500" b="1" cap="small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Enikő </a:t>
            </a:r>
            <a:r>
              <a:rPr lang="hu-HU" sz="25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	</a:t>
            </a:r>
            <a:endParaRPr lang="hu-HU" sz="2500" b="1" cap="small" dirty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" y="2088174"/>
            <a:ext cx="9143999" cy="8489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err="1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Benard</a:t>
            </a:r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4000" b="1" cap="small" dirty="0" err="1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Spirit</a:t>
            </a:r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Kft.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4" y="3284984"/>
            <a:ext cx="91439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hu-HU" sz="2000" b="1" cap="small" dirty="0" err="1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endParaRPr lang="hu-HU" sz="2000" b="1" cap="small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Baltazar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Vilmoskörte pálinka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Baltazar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Birs pálinka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Baltazar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Kajszibarack pálinka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Baltazar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Málnapálinka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Baltazar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Irsai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Szőlő pálinka</a:t>
            </a: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2" name="Kép 11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4397" y="3289947"/>
            <a:ext cx="1181473" cy="144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43947"/>
            <a:ext cx="132834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3303" y="2036691"/>
            <a:ext cx="9143999" cy="8489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Panka Pálinka Manufaktúra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4" y="3074015"/>
            <a:ext cx="91439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hu-HU" sz="2000" b="1" cap="small" dirty="0" err="1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endParaRPr lang="hu-HU" sz="2000" b="1" cap="small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Golden Alma pálinka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Cigánymeggy pálinka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Kajszibarack pálinka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Szilvapálinka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Sajmeggy 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2" name="Kép 11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341430"/>
            <a:ext cx="1181473" cy="144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473788"/>
            <a:ext cx="132834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" y="2065654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err="1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Gusto</a:t>
            </a:r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Pálinkafőzde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856" y="2987881"/>
            <a:ext cx="8820469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 Pálinkaválóság</a:t>
            </a:r>
            <a:endParaRPr lang="hu-HU" sz="2000" b="1" cap="small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Gusto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Szomolyai Cseresznye pálinka 41˚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Gusto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Bodza pálinka 41˚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1400" b="1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Gusto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Kecskeméti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Barackpálinka 41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˚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Gusto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Eperfahordóban Érlelt Kecskeméti Barackpálinka 47˚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Gusto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Tölgyfahordóban Érlelt </a:t>
            </a: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Irsai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Olivér pálinka 47˚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302756"/>
            <a:ext cx="1181473" cy="144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48" y="5039956"/>
            <a:ext cx="1328348" cy="1332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85" y="2987881"/>
            <a:ext cx="132289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727" y="2070471"/>
            <a:ext cx="9143999" cy="8489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800" b="1" cap="small" dirty="0" err="1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Várda-Drink</a:t>
            </a:r>
            <a:r>
              <a:rPr lang="hu-HU" sz="38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3800" b="1" cap="small" dirty="0" err="1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Zrt</a:t>
            </a:r>
            <a:r>
              <a:rPr lang="hu-HU" sz="38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.</a:t>
            </a:r>
            <a:endParaRPr lang="hu-HU" sz="38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0" y="3177753"/>
            <a:ext cx="9143995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hu-HU" sz="2000" b="1" cap="small" dirty="0" err="1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endParaRPr lang="hu-HU" sz="1200" b="1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Kulacs Szabolcsi Almapálinka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Kulacs Szatmári Szilvapálinka 44°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Exclusive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Málna pálinka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Exclusive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Berkenye pálinka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Exclusive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Irsai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Olivér Szőlő pálinka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Exclusive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Érlelt Almapálinka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2" name="Kép 11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336838"/>
            <a:ext cx="1181473" cy="144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76" y="3473788"/>
            <a:ext cx="132834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" y="1856127"/>
            <a:ext cx="9143999" cy="8421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Bolyhos Pálinkafőzde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4" y="2727096"/>
            <a:ext cx="9143995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spcAft>
                <a:spcPts val="400"/>
              </a:spcAft>
              <a:defRPr/>
            </a:pPr>
            <a:r>
              <a:rPr lang="hu-HU" sz="2000" b="1" cap="small" dirty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 </a:t>
            </a:r>
            <a:r>
              <a:rPr lang="hu-HU" sz="2000" b="1" cap="small" dirty="0" err="1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spcAft>
                <a:spcPts val="4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Bolyhos Kajszibarack 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400"/>
              </a:spcAft>
              <a:defRPr/>
            </a:pPr>
            <a:r>
              <a:rPr lang="hu-HU" sz="2000" b="1" cap="small" dirty="0" err="1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spcAft>
                <a:spcPts val="400"/>
              </a:spcAft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Bolyhos Cigánymeggy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400"/>
              </a:spcAft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Bolyhos Szilva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4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Bolyhos Ágyas Vilmoskörte pálinka</a:t>
            </a:r>
          </a:p>
          <a:p>
            <a:pPr algn="ctr" fontAlgn="b">
              <a:spcAft>
                <a:spcPts val="4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Bolyhos Ágyas Fekete Cseresznye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álinka</a:t>
            </a:r>
          </a:p>
          <a:p>
            <a:pPr algn="ctr" fontAlgn="b">
              <a:spcAft>
                <a:spcPts val="400"/>
              </a:spcAft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Bolyhos Ágyas </a:t>
            </a: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I</a:t>
            </a: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rsai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Olivér Szőlő 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7" name="Kép 16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4263" y="3336838"/>
            <a:ext cx="1181473" cy="144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07" y="4454513"/>
            <a:ext cx="1328348" cy="1332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07" y="3005794"/>
            <a:ext cx="132289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69920" y="2191289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" y="1679013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Kövér Pálinkafőzde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25171" y="2525339"/>
            <a:ext cx="91439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hu-HU" sz="2000" b="1" cap="small" dirty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 </a:t>
            </a:r>
            <a:r>
              <a:rPr lang="hu-HU" sz="2000" b="1" cap="small" dirty="0" err="1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Vilmos Körte pálinka</a:t>
            </a:r>
          </a:p>
          <a:p>
            <a:pPr algn="ctr" fontAlgn="b"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Birs pálinka</a:t>
            </a:r>
          </a:p>
          <a:p>
            <a:pPr algn="ctr" fontAlgn="b"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Cigánymeggy pálinka</a:t>
            </a:r>
          </a:p>
          <a:p>
            <a:pPr algn="ctr" fontAlgn="b"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Kajszibarack pálinka</a:t>
            </a:r>
          </a:p>
          <a:p>
            <a:pPr algn="ctr" fontAlgn="b"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Besztercei Szilva pálinka</a:t>
            </a:r>
          </a:p>
          <a:p>
            <a:pPr algn="ctr" fontAlgn="b">
              <a:defRPr/>
            </a:pP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r>
              <a:rPr lang="hu-HU" sz="2000" b="1" cap="small" dirty="0" err="1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 smtClean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Szomolyai Fekete Cseresznye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</a:p>
          <a:p>
            <a:pPr algn="ctr" fontAlgn="b"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Fekete Ribizli Pálinka</a:t>
            </a:r>
          </a:p>
          <a:p>
            <a:pPr algn="ctr" fontAlgn="b"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Irsai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Olivér Szőlőpálinka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cap="small" dirty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7" name="Kép 16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336838"/>
            <a:ext cx="1181473" cy="144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48" y="4558484"/>
            <a:ext cx="1328348" cy="1332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48" y="2905699"/>
            <a:ext cx="132289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58" y="6186426"/>
            <a:ext cx="920667" cy="6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-5" y="1696292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1 Csepp Pálinkaház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7" y="2519520"/>
            <a:ext cx="91439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hu-HU" sz="2000" b="1" cap="small" dirty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 </a:t>
            </a:r>
            <a:r>
              <a:rPr lang="hu-HU" sz="2000" b="1" cap="small" dirty="0" err="1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Jeromine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lma pálinka</a:t>
            </a:r>
          </a:p>
          <a:p>
            <a:pPr algn="ctr" fontAlgn="b"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Sárgabarack pálinka</a:t>
            </a:r>
          </a:p>
          <a:p>
            <a:pPr algn="ctr" fontAlgn="b">
              <a:defRPr/>
            </a:pPr>
            <a:endParaRPr lang="hu-HU" sz="1500" b="1" cap="small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r>
              <a:rPr lang="hu-HU" sz="2000" b="1" cap="small" dirty="0" err="1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Aurum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Vilmoskörte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álinka</a:t>
            </a:r>
          </a:p>
          <a:p>
            <a:pPr algn="ctr" fontAlgn="b"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Aurum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Birs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álinka</a:t>
            </a:r>
          </a:p>
          <a:p>
            <a:pPr algn="ctr" fontAlgn="b"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Penyigei Szilva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álinka</a:t>
            </a:r>
          </a:p>
          <a:p>
            <a:pPr algn="ctr" fontAlgn="b"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Feketeribiszke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álinka</a:t>
            </a:r>
          </a:p>
          <a:p>
            <a:pPr algn="ctr" fontAlgn="b"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Kökény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álinka</a:t>
            </a:r>
          </a:p>
          <a:p>
            <a:pPr algn="ctr" fontAlgn="b"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Irsai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Olivér Törkölypálinka</a:t>
            </a:r>
          </a:p>
          <a:p>
            <a:pPr algn="ctr" fontAlgn="b"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Feketecseresznye-Málna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7" name="Kép 16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336838"/>
            <a:ext cx="1181473" cy="144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01" y="4383162"/>
            <a:ext cx="1328348" cy="1332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01" y="2724838"/>
            <a:ext cx="132289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594" y="2413410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1" y="6175859"/>
            <a:ext cx="936104" cy="66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1"/>
            <a:ext cx="7776864" cy="1395432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-25287" y="1718515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err="1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Lunczer</a:t>
            </a:r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Pálinkaház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40785" y="2528040"/>
            <a:ext cx="914399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hu-HU" sz="2000" b="1" cap="small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 </a:t>
            </a:r>
            <a:r>
              <a:rPr lang="hu-HU" sz="2000" b="1" cap="small" dirty="0" err="1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Prémium Fekete Berkenye pálinka</a:t>
            </a:r>
          </a:p>
          <a:p>
            <a:pPr algn="ctr" fontAlgn="b"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Prémium Kajszibarack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Meggy-Málna Gyümölcspálinka</a:t>
            </a:r>
          </a:p>
          <a:p>
            <a:pPr algn="ctr" fontAlgn="b">
              <a:defRPr/>
            </a:pPr>
            <a:endParaRPr lang="hu-HU" sz="1000" b="1" cap="small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r>
              <a:rPr lang="hu-HU" sz="2000" b="1" cap="small" dirty="0" err="1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 smtClean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Barrique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Alma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</a:p>
          <a:p>
            <a:pPr algn="ctr" fontAlgn="b"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Prémium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Vilmoskörte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Prémium Fürtös Meggy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Prémium Penyigei Szilva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Prémium </a:t>
            </a: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Feketeribizli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Prémium Kökény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4" y="3336838"/>
            <a:ext cx="1181473" cy="144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39" y="4343921"/>
            <a:ext cx="1328348" cy="1332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39" y="2807626"/>
            <a:ext cx="132289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597" y="2469806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17159"/>
            <a:ext cx="814356" cy="57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597530"/>
            <a:ext cx="7809122" cy="3869988"/>
          </a:xfrm>
        </p:spPr>
        <p:txBody>
          <a:bodyPr numCol="1">
            <a:normAutofit/>
          </a:bodyPr>
          <a:lstStyle/>
          <a:p>
            <a:pPr marL="0" indent="0" algn="ctr" fontAlgn="b">
              <a:spcBef>
                <a:spcPts val="0"/>
              </a:spcBef>
              <a:buNone/>
              <a:defRPr/>
            </a:pPr>
            <a:r>
              <a:rPr lang="hu-HU" sz="2000" b="1" cap="small" dirty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 </a:t>
            </a:r>
            <a:r>
              <a:rPr lang="hu-HU" sz="2000" b="1" cap="small" dirty="0" err="1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r>
              <a:rPr lang="hu-HU" sz="2000" b="1" cap="small" dirty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  <a:endParaRPr lang="hu-HU" sz="2000" b="1" cap="small" dirty="0" smtClean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marL="0" indent="0" algn="ctr" fontAlgn="b">
              <a:spcBef>
                <a:spcPts val="0"/>
              </a:spcBef>
              <a:buNone/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Áfonyapálinka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spcBef>
                <a:spcPts val="0"/>
              </a:spcBef>
              <a:buNone/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Vadcseresznye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spcBef>
                <a:spcPts val="0"/>
              </a:spcBef>
              <a:buNone/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Vadmeggy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spcBef>
                <a:spcPts val="0"/>
              </a:spcBef>
              <a:buNone/>
              <a:defRPr/>
            </a:pPr>
            <a:endParaRPr lang="hu-HU" sz="1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spcBef>
                <a:spcPts val="0"/>
              </a:spcBef>
              <a:buNone/>
              <a:defRPr/>
            </a:pPr>
            <a:r>
              <a:rPr lang="hu-HU" sz="2000" b="1" cap="small" dirty="0" err="1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marL="0" indent="0" algn="ctr" fontAlgn="b">
              <a:spcBef>
                <a:spcPts val="0"/>
              </a:spcBef>
              <a:buNone/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Birspálinka</a:t>
            </a:r>
          </a:p>
          <a:p>
            <a:pPr marL="0" indent="0" algn="ctr" fontAlgn="b">
              <a:spcBef>
                <a:spcPts val="0"/>
              </a:spcBef>
              <a:buNone/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Cigánymeggy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spcBef>
                <a:spcPts val="0"/>
              </a:spcBef>
              <a:buNone/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Szilvapálinka</a:t>
            </a:r>
          </a:p>
          <a:p>
            <a:pPr marL="0" indent="0" algn="ctr" fontAlgn="b">
              <a:spcBef>
                <a:spcPts val="0"/>
              </a:spcBef>
              <a:buNone/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Málnapálinka</a:t>
            </a:r>
          </a:p>
          <a:p>
            <a:pPr marL="0" indent="0" algn="ctr" fontAlgn="b">
              <a:spcBef>
                <a:spcPts val="0"/>
              </a:spcBef>
              <a:buNone/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Irsai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Olivér Szőlő Törköly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spcBef>
                <a:spcPts val="0"/>
              </a:spcBef>
              <a:buNone/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Gyula bácsi szilva ágyon érlelt vegyes gyümölcs pálinka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1425" y="1777796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Szigetköz Lelke Pálinkaház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" y="2276872"/>
            <a:ext cx="91439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endParaRPr lang="hu-HU" b="1" cap="small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9" name="Kép 18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4" y="3336838"/>
            <a:ext cx="1181473" cy="144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07697"/>
            <a:ext cx="1328348" cy="1332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53" y="2883103"/>
            <a:ext cx="132289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88867" y="2159278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14" y="6226909"/>
            <a:ext cx="886364" cy="63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07504" y="1659652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800"/>
              </a:lnSpc>
            </a:pPr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Agárdi Pálinkafőzde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0316" y="2595183"/>
            <a:ext cx="91439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hu-HU" sz="2000" b="1" cap="small" dirty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 </a:t>
            </a:r>
            <a:r>
              <a:rPr lang="hu-HU" sz="2000" b="1" cap="small" dirty="0" err="1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Miraculum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Fekete Cseresznye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Miraculum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Kajszibarack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Prémium Bodza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Prémium Tokaji Sárgamuskotály Törkölypálinka</a:t>
            </a:r>
          </a:p>
          <a:p>
            <a:pPr algn="ctr" fontAlgn="b">
              <a:defRPr/>
            </a:pPr>
            <a:endParaRPr lang="hu-HU" sz="1000" b="1" cap="small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r>
              <a:rPr lang="hu-HU" sz="2000" b="1" cap="small" dirty="0" err="1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000" b="1" cap="small" dirty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Prémium Birs p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álinka</a:t>
            </a:r>
          </a:p>
          <a:p>
            <a:pPr algn="ctr" fontAlgn="b">
              <a:defRPr/>
            </a:pPr>
            <a:r>
              <a:rPr lang="hu-HU" sz="2000" b="1" cap="small" dirty="0" err="1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Miraculum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Szilva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Érlelt Szilva p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álinka</a:t>
            </a:r>
          </a:p>
          <a:p>
            <a:pPr algn="ctr" fontAlgn="b">
              <a:defRPr/>
            </a:pP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Miraculum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0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Irsai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Olivér Szőlő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Szivar </a:t>
            </a:r>
            <a:r>
              <a:rPr lang="hu-HU" sz="20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Érlelt Aszútörköly </a:t>
            </a:r>
            <a:r>
              <a:rPr lang="hu-HU" sz="20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336838"/>
            <a:ext cx="1181473" cy="144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91" y="4509120"/>
            <a:ext cx="1328348" cy="1332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91" y="2820906"/>
            <a:ext cx="132289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853925" y="2104980"/>
            <a:ext cx="7200798" cy="16312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hu-HU" sz="25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Analitikai Háttértámogatás</a:t>
            </a:r>
          </a:p>
          <a:p>
            <a:pPr algn="ctr"/>
            <a:endParaRPr lang="hu-HU" sz="2500" b="1" cap="small" dirty="0" smtClean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5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Élelmiszerlánc-biztonsági </a:t>
            </a:r>
          </a:p>
          <a:p>
            <a:pPr algn="ctr"/>
            <a:r>
              <a:rPr lang="hu-HU" sz="25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Hivatal</a:t>
            </a: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/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34" name="Kép 33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204864"/>
            <a:ext cx="1092862" cy="133200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08" y="2204864"/>
            <a:ext cx="1598401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0" y="1654735"/>
            <a:ext cx="9144000" cy="1226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0" y="3663828"/>
            <a:ext cx="9144000" cy="3139321"/>
          </a:xfrm>
          <a:prstGeom prst="rect">
            <a:avLst/>
          </a:prstGeom>
        </p:spPr>
        <p:txBody>
          <a:bodyPr wrap="square" numCol="2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200" b="1" cap="small" dirty="0" err="1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Barátossy</a:t>
            </a:r>
            <a:r>
              <a:rPr lang="hu-HU" sz="22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Gábor</a:t>
            </a:r>
          </a:p>
          <a:p>
            <a:pPr algn="ctr">
              <a:lnSpc>
                <a:spcPct val="150000"/>
              </a:lnSpc>
            </a:pPr>
            <a:r>
              <a:rPr lang="hu-HU" sz="2200" b="1" cap="small" dirty="0" err="1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Buránszki</a:t>
            </a:r>
            <a:r>
              <a:rPr lang="hu-HU" sz="22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200" b="1" cap="small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György </a:t>
            </a:r>
          </a:p>
          <a:p>
            <a:pPr algn="ctr">
              <a:lnSpc>
                <a:spcPct val="150000"/>
              </a:lnSpc>
            </a:pPr>
            <a:r>
              <a:rPr lang="hu-HU" sz="2200" b="1" cap="small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Éger Krisztián</a:t>
            </a:r>
          </a:p>
          <a:p>
            <a:pPr algn="ctr">
              <a:lnSpc>
                <a:spcPct val="150000"/>
              </a:lnSpc>
            </a:pPr>
            <a:r>
              <a:rPr lang="hu-HU" sz="2200" b="1" cap="small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Oroszné Szentgyörgyi Erzsébet</a:t>
            </a:r>
          </a:p>
          <a:p>
            <a:pPr algn="ctr">
              <a:lnSpc>
                <a:spcPct val="150000"/>
              </a:lnSpc>
            </a:pPr>
            <a:endParaRPr lang="hu-HU" sz="2400" dirty="0" smtClean="0"/>
          </a:p>
          <a:p>
            <a:pPr algn="ctr">
              <a:lnSpc>
                <a:spcPct val="150000"/>
              </a:lnSpc>
            </a:pPr>
            <a:endParaRPr lang="hu-HU" sz="2200" b="1" cap="small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u-HU" sz="22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Szabó </a:t>
            </a:r>
            <a:r>
              <a:rPr lang="hu-HU" sz="2200" b="1" cap="small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Csaba</a:t>
            </a:r>
          </a:p>
          <a:p>
            <a:pPr algn="ctr">
              <a:lnSpc>
                <a:spcPct val="150000"/>
              </a:lnSpc>
            </a:pPr>
            <a:r>
              <a:rPr lang="hu-HU" sz="22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Sári Pálma </a:t>
            </a:r>
          </a:p>
          <a:p>
            <a:pPr algn="ctr">
              <a:lnSpc>
                <a:spcPct val="150000"/>
              </a:lnSpc>
            </a:pPr>
            <a:r>
              <a:rPr lang="hu-HU" sz="2200" b="1" cap="small" dirty="0" err="1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Schillinger</a:t>
            </a:r>
            <a:r>
              <a:rPr lang="hu-HU" sz="22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200" b="1" cap="small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Tibor</a:t>
            </a:r>
          </a:p>
          <a:p>
            <a:pPr algn="ctr">
              <a:lnSpc>
                <a:spcPct val="150000"/>
              </a:lnSpc>
            </a:pPr>
            <a:r>
              <a:rPr lang="hu-HU" sz="2200" b="1" cap="small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Török Gábor</a:t>
            </a:r>
            <a:endParaRPr lang="hu-HU" sz="2200" b="1" cap="small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45475" y="2057288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14" y="6133164"/>
            <a:ext cx="886364" cy="63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76397" y="2591163"/>
            <a:ext cx="7391198" cy="3593337"/>
          </a:xfrm>
        </p:spPr>
        <p:txBody>
          <a:bodyPr>
            <a:normAutofit fontScale="77500" lnSpcReduction="20000"/>
          </a:bodyPr>
          <a:lstStyle/>
          <a:p>
            <a:pPr marL="0" indent="0" algn="ctr" fontAlgn="b">
              <a:buNone/>
              <a:defRPr/>
            </a:pPr>
            <a:r>
              <a:rPr lang="hu-HU" sz="2400" b="1" cap="small" dirty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 </a:t>
            </a:r>
            <a:r>
              <a:rPr lang="hu-HU" sz="2400" b="1" cap="small" dirty="0" err="1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400" b="1" cap="small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marL="0" indent="0" algn="ctr" fontAlgn="b">
              <a:buNone/>
              <a:defRPr/>
            </a:pPr>
            <a:r>
              <a:rPr lang="hu-HU" sz="24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Sárga Vilmos Körte </a:t>
            </a:r>
            <a:r>
              <a:rPr lang="hu-HU" sz="24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4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buNone/>
              <a:defRPr/>
            </a:pPr>
            <a:r>
              <a:rPr lang="hu-HU" sz="24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Vadalma </a:t>
            </a:r>
            <a:r>
              <a:rPr lang="hu-HU" sz="24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4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buNone/>
              <a:defRPr/>
            </a:pPr>
            <a:r>
              <a:rPr lang="hu-HU" sz="24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Vadkörte </a:t>
            </a:r>
            <a:r>
              <a:rPr lang="hu-HU" sz="24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4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buNone/>
              <a:defRPr/>
            </a:pPr>
            <a:r>
              <a:rPr lang="hu-HU" sz="24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Cigánymeggy </a:t>
            </a:r>
            <a:r>
              <a:rPr lang="hu-HU" sz="24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4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buNone/>
              <a:defRPr/>
            </a:pPr>
            <a:endParaRPr lang="hu-HU" sz="1900" b="1" cap="small" dirty="0" smtClean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marL="0" indent="0" algn="ctr" fontAlgn="b">
              <a:buNone/>
              <a:defRPr/>
            </a:pPr>
            <a:r>
              <a:rPr lang="hu-HU" sz="2400" b="1" cap="small" dirty="0" err="1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endParaRPr lang="hu-HU" sz="2400" b="1" cap="small" dirty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marL="0" indent="0" algn="ctr" fontAlgn="b">
              <a:buNone/>
              <a:defRPr/>
            </a:pPr>
            <a:r>
              <a:rPr lang="hu-HU" sz="24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Kajszibarack </a:t>
            </a:r>
            <a:r>
              <a:rPr lang="hu-HU" sz="24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4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buNone/>
              <a:defRPr/>
            </a:pPr>
            <a:r>
              <a:rPr lang="hu-HU" sz="2400" b="1" cap="small" dirty="0" err="1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Lepotica</a:t>
            </a:r>
            <a:r>
              <a:rPr lang="hu-HU" sz="24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Szilva </a:t>
            </a:r>
            <a:r>
              <a:rPr lang="hu-HU" sz="24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4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buNone/>
              <a:defRPr/>
            </a:pPr>
            <a:r>
              <a:rPr lang="hu-HU" sz="24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Besztercei Szilva </a:t>
            </a:r>
            <a:r>
              <a:rPr lang="hu-HU" sz="24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4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buNone/>
              <a:defRPr/>
            </a:pPr>
            <a:r>
              <a:rPr lang="hu-HU" sz="24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Földieper </a:t>
            </a:r>
            <a:r>
              <a:rPr lang="hu-HU" sz="24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4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0" indent="0" algn="ctr" fontAlgn="b">
              <a:buNone/>
              <a:defRPr/>
            </a:pPr>
            <a:r>
              <a:rPr lang="hu-HU" sz="2400" b="1" cap="small" dirty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Házi Berkenye </a:t>
            </a:r>
            <a:r>
              <a:rPr lang="hu-HU" sz="2400" b="1" cap="small" dirty="0" smtClean="0"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  <a:endParaRPr lang="hu-HU" sz="24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-26125" y="1647254"/>
            <a:ext cx="9143999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Sáppusztai Pálinkafőzde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" y="2276872"/>
            <a:ext cx="91439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endParaRPr lang="hu-HU" b="1" cap="small" dirty="0" smtClean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cap="small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9" name="Kép 18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4" y="3336838"/>
            <a:ext cx="1181473" cy="144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83" y="4461671"/>
            <a:ext cx="1328348" cy="1332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540" y="2860417"/>
            <a:ext cx="132289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191495"/>
            <a:ext cx="936104" cy="66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4" y="150245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187624" y="1774068"/>
            <a:ext cx="9112433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16534" y="2462435"/>
            <a:ext cx="9143995" cy="3031599"/>
          </a:xfrm>
          <a:prstGeom prst="rect">
            <a:avLst/>
          </a:prstGeom>
          <a:effectLst>
            <a:outerShdw blurRad="44450" dist="27940" dir="5400000" algn="ctr" rotWithShape="0">
              <a:schemeClr val="tx1">
                <a:alpha val="32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hu-HU" sz="3500" b="1" dirty="0" smtClean="0">
              <a:solidFill>
                <a:srgbClr val="12541F"/>
              </a:solidFill>
              <a:latin typeface="Caladea" panose="02040503050406030204" pitchFamily="18" charset="-18"/>
              <a:ea typeface="Tahoma" pitchFamily="34" charset="0"/>
            </a:endParaRPr>
          </a:p>
          <a:p>
            <a:pPr algn="ctr"/>
            <a:r>
              <a:rPr lang="hu-HU" sz="35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Agárdi Pálinkafőzde</a:t>
            </a:r>
          </a:p>
          <a:p>
            <a:pPr algn="ctr"/>
            <a:r>
              <a:rPr lang="hu-HU" sz="3600" b="1" cap="small" dirty="0" err="1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Amphora</a:t>
            </a:r>
            <a:r>
              <a:rPr lang="hu-HU" sz="3600" b="1" cap="small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Gin</a:t>
            </a:r>
            <a:endParaRPr lang="hu-HU" sz="3600" b="1" cap="small" dirty="0">
              <a:solidFill>
                <a:schemeClr val="tx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35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000" b="1" cap="small" dirty="0" smtClean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000" b="1" cap="small" dirty="0" smtClean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01368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0" y="2063256"/>
            <a:ext cx="9577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500" b="1" dirty="0" smtClean="0">
                <a:solidFill>
                  <a:srgbClr val="1254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LEGJOBB GIN 2024. </a:t>
            </a:r>
            <a:endParaRPr lang="hu-HU" sz="4500" b="1" dirty="0">
              <a:solidFill>
                <a:srgbClr val="12541F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041" r="7208" b="6295"/>
          <a:stretch/>
        </p:blipFill>
        <p:spPr>
          <a:xfrm>
            <a:off x="3837130" y="4365104"/>
            <a:ext cx="185395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63070"/>
            <a:ext cx="1174396" cy="8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4" y="150245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187624" y="1774068"/>
            <a:ext cx="9112433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1136" y="3016599"/>
            <a:ext cx="9143995" cy="2631490"/>
          </a:xfrm>
          <a:prstGeom prst="rect">
            <a:avLst/>
          </a:prstGeom>
          <a:effectLst>
            <a:outerShdw blurRad="44450" dist="27940" dir="5400000" algn="ctr" rotWithShape="0">
              <a:schemeClr val="tx1">
                <a:alpha val="32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hu-HU" sz="3500" b="1" dirty="0" smtClean="0">
              <a:solidFill>
                <a:srgbClr val="12541F"/>
              </a:solidFill>
              <a:latin typeface="Caladea" panose="02040503050406030204" pitchFamily="18" charset="-18"/>
              <a:ea typeface="Tahoma" pitchFamily="34" charset="0"/>
            </a:endParaRPr>
          </a:p>
          <a:p>
            <a:pPr algn="ctr"/>
            <a:endParaRPr lang="hu-HU" sz="2000" b="1" dirty="0">
              <a:solidFill>
                <a:srgbClr val="12541F"/>
              </a:solidFill>
              <a:latin typeface="Caladea" panose="02040503050406030204" pitchFamily="18" charset="-18"/>
              <a:ea typeface="Tahoma" pitchFamily="34" charset="0"/>
            </a:endParaRPr>
          </a:p>
          <a:p>
            <a:pPr algn="ctr"/>
            <a:r>
              <a:rPr lang="hu-HU" sz="3500" b="1" cap="small" dirty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Sáppusztai Pálinkafőzde</a:t>
            </a:r>
          </a:p>
          <a:p>
            <a:pPr algn="ctr"/>
            <a:endParaRPr lang="hu-HU" sz="2000" b="1" cap="small" dirty="0" smtClean="0">
              <a:solidFill>
                <a:schemeClr val="tx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3500" b="1" cap="small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298 pont</a:t>
            </a:r>
          </a:p>
          <a:p>
            <a:pPr algn="ctr" fontAlgn="b">
              <a:defRPr/>
            </a:pPr>
            <a:endParaRPr lang="hu-HU" sz="2000" b="1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01368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-216540" y="1931030"/>
            <a:ext cx="9577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300" b="1" cap="all" dirty="0">
                <a:solidFill>
                  <a:srgbClr val="1254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Legeredményesebb Gint és Egyéb Szeszes Italt Előállító </a:t>
            </a:r>
            <a:r>
              <a:rPr lang="hu-HU" sz="3300" b="1" cap="all" dirty="0" smtClean="0">
                <a:solidFill>
                  <a:srgbClr val="1254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Vállalkozás 2024</a:t>
            </a:r>
            <a:endParaRPr lang="hu-HU" sz="3300" b="1" cap="all" dirty="0">
              <a:solidFill>
                <a:srgbClr val="12541F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82" y="3142166"/>
            <a:ext cx="1379677" cy="136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82" y="4635052"/>
            <a:ext cx="137967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4" y="150245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49010" y="1751389"/>
            <a:ext cx="9112433" cy="80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9135" y="2000770"/>
            <a:ext cx="9143995" cy="1446550"/>
          </a:xfrm>
          <a:prstGeom prst="rect">
            <a:avLst/>
          </a:prstGeom>
          <a:effectLst>
            <a:outerShdw blurRad="44450" dist="27940" dir="5400000" algn="ctr" rotWithShape="0">
              <a:schemeClr val="tx1">
                <a:alpha val="32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500" b="1" dirty="0" smtClean="0">
                <a:solidFill>
                  <a:srgbClr val="1254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ÉLELMISZERLÁNC-BIZTONSÁGI HIVATAL PÁLINKÁJA 2024. </a:t>
            </a:r>
          </a:p>
          <a:p>
            <a:pPr algn="ctr"/>
            <a:endParaRPr lang="hu-HU" b="1" cap="small" dirty="0" smtClean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01368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21" name="Kép 20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7245" y="4582198"/>
            <a:ext cx="1067695" cy="130132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125007" y="3421150"/>
            <a:ext cx="712879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5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Kövér Pálinkafőzde</a:t>
            </a:r>
            <a:endParaRPr lang="hu-HU" sz="35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8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3000" b="1" cap="small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Birs pálinka</a:t>
            </a:r>
            <a:endParaRPr lang="hu-HU" sz="3000" b="1" cap="small" dirty="0">
              <a:solidFill>
                <a:schemeClr val="tx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62" y="4938918"/>
            <a:ext cx="1695477" cy="67908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87" y="3569776"/>
            <a:ext cx="2182479" cy="32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6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3" t="2553" r="229" b="-8443"/>
          <a:stretch/>
        </p:blipFill>
        <p:spPr>
          <a:xfrm>
            <a:off x="329078" y="2925513"/>
            <a:ext cx="2270845" cy="1476571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4" y="150245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xfrm>
            <a:off x="457193" y="243849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9097" y="2338484"/>
            <a:ext cx="9143995" cy="3600986"/>
          </a:xfrm>
          <a:prstGeom prst="rect">
            <a:avLst/>
          </a:prstGeom>
          <a:effectLst>
            <a:outerShdw blurRad="44450" dist="27940" dir="5400000" algn="ctr" rotWithShape="0">
              <a:schemeClr val="tx1">
                <a:alpha val="32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hu-HU" sz="3500" b="1" dirty="0" smtClean="0">
              <a:solidFill>
                <a:srgbClr val="12541F"/>
              </a:solidFill>
              <a:latin typeface="Caladea" panose="02040503050406030204" pitchFamily="18" charset="-18"/>
              <a:ea typeface="Tahoma" pitchFamily="34" charset="0"/>
            </a:endParaRPr>
          </a:p>
          <a:p>
            <a:pPr algn="ctr"/>
            <a:endParaRPr lang="hu-HU" sz="2000" b="1" dirty="0">
              <a:solidFill>
                <a:srgbClr val="12541F"/>
              </a:solidFill>
              <a:latin typeface="Caladea" panose="02040503050406030204" pitchFamily="18" charset="-18"/>
              <a:ea typeface="Tahoma" pitchFamily="34" charset="0"/>
            </a:endParaRPr>
          </a:p>
          <a:p>
            <a:pPr algn="ctr"/>
            <a:r>
              <a:rPr lang="hu-HU" sz="3500" b="1" cap="small" dirty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Agárdi Pálinkafőzde</a:t>
            </a:r>
          </a:p>
          <a:p>
            <a:pPr algn="ctr"/>
            <a:endParaRPr lang="hu-HU" sz="1000" b="1" cap="small" dirty="0" smtClean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000" b="1" cap="small" dirty="0" smtClean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3500" b="1" cap="small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868 pont</a:t>
            </a:r>
          </a:p>
          <a:p>
            <a:pPr algn="ctr" fontAlgn="b">
              <a:defRPr/>
            </a:pPr>
            <a:r>
              <a:rPr lang="hu-HU" sz="2500" b="1" cap="small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5   TOP </a:t>
            </a:r>
            <a:r>
              <a:rPr lang="hu-HU" sz="2500" b="1" cap="small" dirty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</a:p>
          <a:p>
            <a:pPr algn="ctr"/>
            <a:r>
              <a:rPr lang="hu-HU" sz="2500" b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4   </a:t>
            </a:r>
            <a:r>
              <a:rPr lang="hu-HU" sz="2500" b="1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</a:t>
            </a:r>
            <a:endParaRPr lang="hu-HU" sz="2500" b="1" cap="small" dirty="0">
              <a:solidFill>
                <a:schemeClr val="tx2">
                  <a:lumMod val="60000"/>
                  <a:lumOff val="40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defRPr/>
            </a:pPr>
            <a:endParaRPr lang="hu-HU" sz="2000" b="1" dirty="0"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01368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21" name="Kép 20" descr="palinka_logo_szlog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039" y="4772177"/>
            <a:ext cx="1092862" cy="1332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-216539" y="2038402"/>
            <a:ext cx="95770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300" b="1" dirty="0">
                <a:solidFill>
                  <a:srgbClr val="1254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LEGEREDMÉNYESEBB PÁLINKAFŐZDE </a:t>
            </a:r>
            <a:r>
              <a:rPr lang="hu-HU" sz="3300" b="1" dirty="0" smtClean="0">
                <a:solidFill>
                  <a:srgbClr val="1254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 </a:t>
            </a:r>
            <a:endParaRPr lang="hu-HU" sz="3300" b="1" dirty="0">
              <a:solidFill>
                <a:srgbClr val="12541F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60" y="4646451"/>
            <a:ext cx="1012015" cy="101479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0" y="3060980"/>
            <a:ext cx="1080659" cy="10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8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-6171" y="1796331"/>
            <a:ext cx="9143996" cy="719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4000" b="1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1115616" y="2570523"/>
            <a:ext cx="7037480" cy="7143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600" b="1" dirty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175" y="2149882"/>
            <a:ext cx="9137825" cy="12464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hu-HU" sz="3500" b="1" dirty="0" smtClean="0">
                <a:solidFill>
                  <a:srgbClr val="12541F"/>
                </a:solidFill>
                <a:latin typeface="Caladea" panose="02040503050406030204" pitchFamily="18" charset="-18"/>
              </a:rPr>
              <a:t>AGRÁRMINISZTÉRIUM PÁLINKÁJA 2024.</a:t>
            </a:r>
          </a:p>
          <a:p>
            <a:pPr algn="ctr"/>
            <a:endParaRPr lang="hu-HU" sz="4000" b="1" dirty="0">
              <a:solidFill>
                <a:schemeClr val="accent3">
                  <a:lumMod val="50000"/>
                </a:schemeClr>
              </a:solidFill>
              <a:latin typeface="Caladea" panose="02040503050406030204" pitchFamily="18" charset="-18"/>
            </a:endParaRPr>
          </a:p>
        </p:txBody>
      </p:sp>
      <p:pic>
        <p:nvPicPr>
          <p:cNvPr id="14" name="Kép 13" descr="palinkakivalosag_min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431" y="18951"/>
            <a:ext cx="7776864" cy="1777379"/>
          </a:xfrm>
          <a:prstGeom prst="rect">
            <a:avLst/>
          </a:prstGeom>
        </p:spPr>
      </p:pic>
      <p:sp>
        <p:nvSpPr>
          <p:cNvPr id="17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54659" y="3232916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2200" dirty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Az „</a:t>
            </a:r>
            <a:r>
              <a:rPr lang="hu-HU" sz="2200" b="1" dirty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Agrárminisztérium Pálinkája</a:t>
            </a:r>
            <a:r>
              <a:rPr lang="hu-HU" sz="2200" dirty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” a TOP </a:t>
            </a:r>
            <a:r>
              <a:rPr lang="hu-HU" sz="2200" dirty="0" err="1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  <a:r>
              <a:rPr lang="hu-HU" sz="2200" dirty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közül került kiválasztásra.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65427"/>
            <a:ext cx="1599207" cy="162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09427"/>
            <a:ext cx="132289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931464" y="2073512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-40135" y="1657049"/>
            <a:ext cx="9143996" cy="7685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4000" b="1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1094782" y="2959700"/>
            <a:ext cx="7037480" cy="7452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Sáppusztai </a:t>
            </a:r>
            <a:r>
              <a:rPr lang="hu-HU" sz="3000" b="1" cap="small" dirty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Pálinkafőzde</a:t>
            </a:r>
          </a:p>
          <a:p>
            <a:pPr algn="ctr"/>
            <a:r>
              <a:rPr lang="hu-HU" sz="3000" b="1" cap="small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Sárga </a:t>
            </a:r>
            <a:r>
              <a:rPr lang="hu-HU" sz="3000" b="1" cap="small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Vilmos Körte </a:t>
            </a:r>
            <a:r>
              <a:rPr lang="hu-HU" sz="3000" b="1" cap="small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</a:t>
            </a:r>
          </a:p>
          <a:p>
            <a:pPr algn="ctr"/>
            <a:r>
              <a:rPr lang="hu-HU" sz="26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endParaRPr lang="hu-HU" sz="26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1908264"/>
            <a:ext cx="8496944" cy="4924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hu-HU" sz="2600" b="1" dirty="0" smtClean="0">
                <a:solidFill>
                  <a:schemeClr val="accent3">
                    <a:lumMod val="50000"/>
                  </a:schemeClr>
                </a:solidFill>
                <a:latin typeface="Caladea" panose="02040503050406030204" pitchFamily="18" charset="-18"/>
              </a:rPr>
              <a:t>AGRÁRMINISZTÉRIUM PÁLINKÁJA 2024.</a:t>
            </a:r>
            <a:endParaRPr lang="hu-HU" sz="2600" b="1" dirty="0">
              <a:solidFill>
                <a:schemeClr val="accent3">
                  <a:lumMod val="50000"/>
                </a:schemeClr>
              </a:solidFill>
              <a:latin typeface="Caladea" panose="02040503050406030204" pitchFamily="18" charset="-18"/>
            </a:endParaRPr>
          </a:p>
        </p:txBody>
      </p:sp>
      <p:pic>
        <p:nvPicPr>
          <p:cNvPr id="14" name="Kép 13" descr="palinkakivalosag_min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431" y="18951"/>
            <a:ext cx="7776864" cy="1777379"/>
          </a:xfrm>
          <a:prstGeom prst="rect">
            <a:avLst/>
          </a:prstGeom>
        </p:spPr>
      </p:pic>
      <p:sp>
        <p:nvSpPr>
          <p:cNvPr id="17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65427"/>
            <a:ext cx="1599207" cy="16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09427"/>
            <a:ext cx="1322891" cy="1332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61048"/>
            <a:ext cx="1949963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palinka_logo_szlog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1299764" cy="1584176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99" y="839348"/>
            <a:ext cx="1841412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ím 1"/>
          <p:cNvSpPr txBox="1">
            <a:spLocks/>
          </p:cNvSpPr>
          <p:nvPr/>
        </p:nvSpPr>
        <p:spPr>
          <a:xfrm>
            <a:off x="-6604" y="2302797"/>
            <a:ext cx="9144000" cy="17022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4000" b="1" dirty="0" smtClean="0">
                <a:solidFill>
                  <a:schemeClr val="tx2">
                    <a:lumMod val="75000"/>
                  </a:schemeClr>
                </a:solidFill>
                <a:latin typeface="Caladea"/>
              </a:rPr>
              <a:t>GRATULÁLUNK!</a:t>
            </a:r>
            <a:endParaRPr lang="hu-HU" sz="4000" b="1" dirty="0">
              <a:solidFill>
                <a:schemeClr val="tx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7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54" y="44624"/>
            <a:ext cx="17192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97" y="3753216"/>
            <a:ext cx="1599207" cy="162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03" y="3893407"/>
            <a:ext cx="1328348" cy="1332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7" y="3901698"/>
            <a:ext cx="1322891" cy="1332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59" y="5206616"/>
            <a:ext cx="1379677" cy="136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65" y="5233698"/>
            <a:ext cx="137967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35596" y="2083495"/>
            <a:ext cx="7200798" cy="4924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hu-HU" sz="26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Minősítő Bizottság</a:t>
            </a: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/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34" name="Kép 33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6" y="1892804"/>
            <a:ext cx="1004251" cy="122400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65" y="1894228"/>
            <a:ext cx="1468801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457200" y="3140968"/>
            <a:ext cx="8689471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spcBef>
                <a:spcPts val="600"/>
              </a:spcBef>
              <a:tabLst>
                <a:tab pos="2520000" algn="l"/>
                <a:tab pos="4680000" algn="l"/>
              </a:tabLst>
              <a:defRPr/>
            </a:pPr>
            <a:r>
              <a:rPr lang="hu-HU" sz="22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Adamik Anikó	      Dúl </a:t>
            </a:r>
            <a:r>
              <a:rPr lang="hu-HU" sz="2200" b="1" cap="small" dirty="0" err="1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Udó</a:t>
            </a:r>
            <a:r>
              <a:rPr lang="hu-HU" sz="22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Endre	        Gulyás Csaba</a:t>
            </a:r>
          </a:p>
          <a:p>
            <a:pPr defTabSz="896938" fontAlgn="b">
              <a:spcBef>
                <a:spcPts val="600"/>
              </a:spcBef>
              <a:tabLst>
                <a:tab pos="2520000" algn="l"/>
                <a:tab pos="4680000" algn="l"/>
              </a:tabLst>
              <a:defRPr/>
            </a:pPr>
            <a:endParaRPr lang="hu-HU" sz="2200" b="1" cap="small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defTabSz="896938" fontAlgn="b">
              <a:spcBef>
                <a:spcPts val="600"/>
              </a:spcBef>
              <a:tabLst>
                <a:tab pos="2520000" algn="l"/>
                <a:tab pos="4680000" algn="l"/>
              </a:tabLst>
              <a:defRPr/>
            </a:pPr>
            <a:r>
              <a:rPr lang="hu-HU" sz="2200" b="1" cap="small" dirty="0" err="1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Kielmayer</a:t>
            </a:r>
            <a:r>
              <a:rPr lang="hu-HU" sz="22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200" b="1" cap="small" dirty="0" err="1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Kristian</a:t>
            </a:r>
            <a:r>
              <a:rPr lang="hu-HU" sz="22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	      Lovassy György	          </a:t>
            </a:r>
            <a:r>
              <a:rPr lang="hu-HU" sz="2200" b="1" cap="small" dirty="0" err="1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Mladoniczki</a:t>
            </a:r>
            <a:r>
              <a:rPr lang="hu-HU" sz="22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István</a:t>
            </a:r>
          </a:p>
          <a:p>
            <a:pPr fontAlgn="b">
              <a:spcBef>
                <a:spcPts val="600"/>
              </a:spcBef>
              <a:tabLst>
                <a:tab pos="2520000" algn="l"/>
                <a:tab pos="4680000" algn="l"/>
              </a:tabLst>
              <a:defRPr/>
            </a:pPr>
            <a:r>
              <a:rPr lang="hu-HU" sz="22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 </a:t>
            </a:r>
            <a:endParaRPr lang="hu-HU" sz="2200" b="1" cap="small" dirty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fontAlgn="b">
              <a:spcBef>
                <a:spcPts val="600"/>
              </a:spcBef>
              <a:tabLst>
                <a:tab pos="2520000" algn="l"/>
                <a:tab pos="4680000" algn="l"/>
              </a:tabLst>
              <a:defRPr/>
            </a:pPr>
            <a:r>
              <a:rPr lang="hu-HU" sz="2200" b="1" cap="small" dirty="0" err="1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Nyilasi</a:t>
            </a:r>
            <a:r>
              <a:rPr lang="hu-HU" sz="22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Béla	      Pataki Attila	                      </a:t>
            </a:r>
            <a:r>
              <a:rPr lang="hu-HU" sz="2200" b="1" cap="small" dirty="0" err="1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Pavlicsek</a:t>
            </a:r>
            <a:r>
              <a:rPr lang="hu-HU" sz="22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Csaba</a:t>
            </a:r>
          </a:p>
          <a:p>
            <a:pPr fontAlgn="b">
              <a:spcBef>
                <a:spcPts val="600"/>
              </a:spcBef>
              <a:tabLst>
                <a:tab pos="2520000" algn="l"/>
                <a:tab pos="4680000" algn="l"/>
              </a:tabLst>
              <a:defRPr/>
            </a:pPr>
            <a:endParaRPr lang="hu-HU" sz="2200" b="1" cap="small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fontAlgn="b">
              <a:spcBef>
                <a:spcPts val="600"/>
              </a:spcBef>
              <a:tabLst>
                <a:tab pos="2520000" algn="l"/>
                <a:tab pos="4680000" algn="l"/>
              </a:tabLst>
              <a:defRPr/>
            </a:pPr>
            <a:r>
              <a:rPr lang="hu-HU" sz="22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                       </a:t>
            </a:r>
            <a:r>
              <a:rPr lang="hu-HU" sz="2200" b="1" cap="small" dirty="0" err="1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Pucsok</a:t>
            </a:r>
            <a:r>
              <a:rPr lang="hu-HU" sz="22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Sándor	Szőke </a:t>
            </a:r>
            <a:r>
              <a:rPr lang="hu-HU" sz="2200" b="1" cap="small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Bálint</a:t>
            </a:r>
            <a:r>
              <a:rPr lang="hu-HU" sz="20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	</a:t>
            </a:r>
          </a:p>
          <a:p>
            <a:pPr fontAlgn="b">
              <a:spcBef>
                <a:spcPts val="600"/>
              </a:spcBef>
              <a:defRPr/>
            </a:pPr>
            <a:endParaRPr lang="hu-HU" sz="2000" b="1" cap="small" dirty="0">
              <a:solidFill>
                <a:schemeClr val="accent4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fontAlgn="b">
              <a:spcBef>
                <a:spcPts val="600"/>
              </a:spcBef>
              <a:defRPr/>
            </a:pPr>
            <a:endParaRPr lang="hu-HU" sz="2000" b="1" cap="small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fontAlgn="b">
              <a:spcBef>
                <a:spcPts val="600"/>
              </a:spcBef>
              <a:defRPr/>
            </a:pPr>
            <a:endParaRPr lang="hu-HU" sz="2000" b="1" cap="small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fontAlgn="b">
              <a:spcBef>
                <a:spcPts val="600"/>
              </a:spcBef>
              <a:defRPr/>
            </a:pPr>
            <a:r>
              <a:rPr lang="hu-HU" sz="20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	     </a:t>
            </a:r>
            <a:r>
              <a:rPr lang="hu-HU" sz="2000" b="1" dirty="0">
                <a:solidFill>
                  <a:schemeClr val="accent4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	</a:t>
            </a:r>
            <a:r>
              <a:rPr lang="hu-HU" sz="2000" b="1" dirty="0" smtClean="0">
                <a:solidFill>
                  <a:schemeClr val="accent4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	</a:t>
            </a:r>
            <a:r>
              <a:rPr lang="hu-HU" sz="2000" b="1" dirty="0">
                <a:solidFill>
                  <a:schemeClr val="accent4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	</a:t>
            </a:r>
            <a:r>
              <a:rPr lang="hu-HU" sz="2000" b="1" dirty="0" smtClean="0">
                <a:solidFill>
                  <a:schemeClr val="accent4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		</a:t>
            </a:r>
          </a:p>
          <a:p>
            <a:pPr algn="just" fontAlgn="b">
              <a:spcBef>
                <a:spcPts val="600"/>
              </a:spcBef>
              <a:defRPr/>
            </a:pPr>
            <a:r>
              <a:rPr lang="hu-HU" sz="2000" b="1" dirty="0">
                <a:solidFill>
                  <a:schemeClr val="accent4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	   </a:t>
            </a:r>
            <a:r>
              <a:rPr lang="hu-HU" sz="2000" b="1" dirty="0" smtClean="0">
                <a:solidFill>
                  <a:schemeClr val="accent4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	</a:t>
            </a:r>
            <a:endParaRPr lang="hu-HU" sz="2000" b="1" dirty="0">
              <a:solidFill>
                <a:schemeClr val="accent4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71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95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599" y="2369885"/>
            <a:ext cx="7200798" cy="4924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hu-HU" sz="26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 Lebonyolítását Segítő</a:t>
            </a: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/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34" name="Kép 33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6" y="1892804"/>
            <a:ext cx="1004251" cy="122400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65" y="1894228"/>
            <a:ext cx="1468801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469776" y="3633080"/>
            <a:ext cx="82296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spcBef>
                <a:spcPts val="600"/>
              </a:spcBef>
              <a:tabLst>
                <a:tab pos="2520000" algn="l"/>
                <a:tab pos="4680000" algn="l"/>
              </a:tabLst>
              <a:defRPr/>
            </a:pPr>
            <a:r>
              <a:rPr lang="hu-HU" sz="2200" b="1" cap="small" dirty="0" err="1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Prion</a:t>
            </a:r>
            <a:r>
              <a:rPr lang="hu-HU" sz="22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Gábor</a:t>
            </a:r>
            <a:endParaRPr lang="hu-HU" sz="2000" b="1" cap="small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fontAlgn="b">
              <a:spcBef>
                <a:spcPts val="600"/>
              </a:spcBef>
              <a:defRPr/>
            </a:pPr>
            <a:endParaRPr lang="hu-HU" sz="2000" b="1" cap="small" dirty="0">
              <a:solidFill>
                <a:schemeClr val="accent4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fontAlgn="b">
              <a:spcBef>
                <a:spcPts val="600"/>
              </a:spcBef>
              <a:defRPr/>
            </a:pPr>
            <a:endParaRPr lang="hu-HU" sz="2000" b="1" cap="small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fontAlgn="b">
              <a:spcBef>
                <a:spcPts val="600"/>
              </a:spcBef>
              <a:defRPr/>
            </a:pPr>
            <a:endParaRPr lang="hu-HU" sz="2000" b="1" cap="small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fontAlgn="b">
              <a:spcBef>
                <a:spcPts val="600"/>
              </a:spcBef>
              <a:defRPr/>
            </a:pPr>
            <a:r>
              <a:rPr lang="hu-HU" sz="2000" b="1" cap="small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	     </a:t>
            </a:r>
            <a:r>
              <a:rPr lang="hu-HU" sz="2000" b="1" dirty="0">
                <a:solidFill>
                  <a:schemeClr val="accent4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	</a:t>
            </a:r>
            <a:r>
              <a:rPr lang="hu-HU" sz="2000" b="1" dirty="0" smtClean="0">
                <a:solidFill>
                  <a:schemeClr val="accent4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	</a:t>
            </a:r>
            <a:r>
              <a:rPr lang="hu-HU" sz="2000" b="1" dirty="0">
                <a:solidFill>
                  <a:schemeClr val="accent4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	</a:t>
            </a:r>
            <a:r>
              <a:rPr lang="hu-HU" sz="2000" b="1" dirty="0" smtClean="0">
                <a:solidFill>
                  <a:schemeClr val="accent4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		</a:t>
            </a:r>
          </a:p>
          <a:p>
            <a:pPr algn="just" fontAlgn="b">
              <a:spcBef>
                <a:spcPts val="600"/>
              </a:spcBef>
              <a:defRPr/>
            </a:pPr>
            <a:r>
              <a:rPr lang="hu-HU" sz="2000" b="1" dirty="0">
                <a:solidFill>
                  <a:schemeClr val="accent4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	   </a:t>
            </a:r>
            <a:r>
              <a:rPr lang="hu-HU" sz="2000" b="1" dirty="0" smtClean="0">
                <a:solidFill>
                  <a:schemeClr val="accent4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	</a:t>
            </a:r>
            <a:endParaRPr lang="hu-HU" sz="2000" b="1" dirty="0">
              <a:solidFill>
                <a:schemeClr val="accent4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71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268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405880" y="1817690"/>
            <a:ext cx="828092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Eredmények</a:t>
            </a: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</a:t>
            </a: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Z</a:t>
            </a: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ESZES ITAL MUSTRA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34" name="Kép 33" descr="palinka_logo_szlog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018" y="5292006"/>
            <a:ext cx="1036505" cy="1263311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85" y="5292006"/>
            <a:ext cx="155520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2671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94057" y="2810802"/>
            <a:ext cx="828092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800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000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 Programra </a:t>
            </a:r>
            <a:r>
              <a:rPr lang="hu-HU" sz="20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21</a:t>
            </a:r>
            <a:r>
              <a:rPr lang="hu-HU" sz="2000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vállalkozás,</a:t>
            </a:r>
            <a:r>
              <a:rPr lang="nl-NL" sz="2000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nl-NL" sz="20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1</a:t>
            </a:r>
            <a:r>
              <a:rPr lang="hu-HU" sz="20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57</a:t>
            </a:r>
            <a:r>
              <a:rPr lang="nl-NL" sz="20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tétellel nevezett</a:t>
            </a:r>
            <a:r>
              <a:rPr lang="hu-HU" sz="2000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. </a:t>
            </a:r>
          </a:p>
          <a:p>
            <a:pPr algn="ctr"/>
            <a:endParaRPr lang="hu-HU" sz="2000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000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 szabályzat szerint </a:t>
            </a:r>
            <a:r>
              <a:rPr lang="hu-HU" sz="20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21</a:t>
            </a:r>
            <a:r>
              <a:rPr lang="hu-HU" sz="2000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nevező </a:t>
            </a:r>
            <a:r>
              <a:rPr lang="hu-HU" sz="20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129</a:t>
            </a:r>
            <a:r>
              <a:rPr lang="hu-HU" sz="2000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tétele kapott minősítést:</a:t>
            </a:r>
          </a:p>
          <a:p>
            <a:pPr algn="ctr"/>
            <a:endParaRPr lang="hu-HU" sz="2000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marL="457200" indent="-457200" algn="ctr">
              <a:buAutoNum type="arabicPlain" startAt="25"/>
            </a:pPr>
            <a:r>
              <a:rPr lang="hu-HU" sz="20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TOP </a:t>
            </a:r>
            <a:r>
              <a:rPr lang="hu-HU" sz="2000" b="1" dirty="0" err="1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</a:t>
            </a:r>
            <a:r>
              <a:rPr lang="hu-HU" sz="2000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endParaRPr lang="hu-HU" sz="2000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68   </a:t>
            </a:r>
            <a:r>
              <a:rPr lang="hu-HU" sz="2000" b="1" dirty="0" err="1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</a:t>
            </a:r>
            <a:endParaRPr lang="hu-HU" sz="2000" b="1" dirty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17   Arany  </a:t>
            </a:r>
            <a:r>
              <a:rPr lang="hu-HU" sz="2000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(gin, whisky, párlat és likőr)</a:t>
            </a:r>
          </a:p>
          <a:p>
            <a:pPr algn="ctr">
              <a:spcBef>
                <a:spcPts val="600"/>
              </a:spcBef>
            </a:pPr>
            <a:r>
              <a:rPr lang="hu-HU" sz="20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17   Ezüst</a:t>
            </a:r>
            <a:r>
              <a:rPr lang="hu-HU" sz="2000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(gin, vodka, whisky, párlat és likőr)</a:t>
            </a:r>
          </a:p>
        </p:txBody>
      </p:sp>
    </p:spTree>
    <p:extLst>
      <p:ext uri="{BB962C8B-B14F-4D97-AF65-F5344CB8AC3E}">
        <p14:creationId xmlns:p14="http://schemas.microsoft.com/office/powerpoint/2010/main" val="26343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405880" y="1817690"/>
            <a:ext cx="828092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Különdíjak</a:t>
            </a: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</a:t>
            </a: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Z</a:t>
            </a: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ESZES ITAL MUSTRA</a:t>
            </a:r>
            <a:b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34" name="Kép 33" descr="palinka_logo_szlog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018" y="5292006"/>
            <a:ext cx="1036505" cy="1263311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85" y="5292006"/>
            <a:ext cx="155520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2671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94056" y="2810802"/>
            <a:ext cx="8770431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800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 fontAlgn="b">
              <a:spcAft>
                <a:spcPts val="600"/>
              </a:spcAft>
              <a:defRPr/>
            </a:pPr>
            <a:r>
              <a:rPr lang="hu-HU" sz="2200" b="1" cap="small" dirty="0" smtClean="0"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Legjobb </a:t>
            </a:r>
            <a:r>
              <a:rPr lang="hu-HU" sz="2200" b="1" cap="small" dirty="0"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Gin</a:t>
            </a:r>
          </a:p>
          <a:p>
            <a:pPr algn="ctr" fontAlgn="b">
              <a:spcAft>
                <a:spcPts val="600"/>
              </a:spcAft>
              <a:defRPr/>
            </a:pPr>
            <a:r>
              <a:rPr lang="hu-HU" sz="2200" b="1" cap="small" dirty="0"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Legeredményesebb gint és egyéb szeszesitalt előállító vállalkozás </a:t>
            </a:r>
          </a:p>
          <a:p>
            <a:pPr lvl="0" algn="ctr" fontAlgn="b">
              <a:spcAft>
                <a:spcPts val="600"/>
              </a:spcAft>
              <a:defRPr/>
            </a:pPr>
            <a:r>
              <a:rPr lang="hu-HU" sz="2200" b="1" cap="small" dirty="0" smtClean="0"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Élelmiszerlánc-biztonsági Hivatal </a:t>
            </a:r>
            <a:r>
              <a:rPr lang="hu-HU" sz="2200" b="1" cap="small" dirty="0"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Pálinkája</a:t>
            </a:r>
          </a:p>
          <a:p>
            <a:pPr lvl="0" algn="ctr" fontAlgn="b">
              <a:spcAft>
                <a:spcPts val="600"/>
              </a:spcAft>
              <a:defRPr/>
            </a:pPr>
            <a:r>
              <a:rPr lang="hu-HU" sz="2200" b="1" cap="small" dirty="0"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Legeredményesebb Pálinkafőzde</a:t>
            </a:r>
          </a:p>
          <a:p>
            <a:pPr lvl="0" algn="ctr" fontAlgn="b">
              <a:spcAft>
                <a:spcPts val="600"/>
              </a:spcAft>
              <a:defRPr/>
            </a:pPr>
            <a:r>
              <a:rPr lang="hu-HU" sz="2200" b="1" cap="small" dirty="0"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Agrárminisztérium Pálinkája</a:t>
            </a:r>
          </a:p>
          <a:p>
            <a:pPr lvl="0"/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3337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971600" y="2200825"/>
            <a:ext cx="72007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solidFill>
                <a:srgbClr val="00206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895275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ép 28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0"/>
            <a:ext cx="7776864" cy="1777379"/>
          </a:xfrm>
          <a:prstGeom prst="rect">
            <a:avLst/>
          </a:prstGeom>
        </p:spPr>
      </p:pic>
      <p:sp>
        <p:nvSpPr>
          <p:cNvPr id="33" name="Cím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 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valamint</a:t>
            </a: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/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GIN ÉS EGYÉB SZESZES ITAL MUSTRA</a:t>
            </a:r>
            <a:br>
              <a:rPr lang="hu-HU" sz="2800" b="1" dirty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2024.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" y="2023415"/>
            <a:ext cx="9143999" cy="8489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cap="small" dirty="0" smtClean="0">
                <a:solidFill>
                  <a:schemeClr val="accent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Gin és Egyéb Szeszes Ital Mustra</a:t>
            </a:r>
            <a:endParaRPr lang="hu-HU" sz="4000" b="1" cap="small" dirty="0">
              <a:solidFill>
                <a:schemeClr val="accent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0" y="3487941"/>
            <a:ext cx="91439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hu-HU" sz="2000" b="1" cap="small" dirty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 Minősítés</a:t>
            </a:r>
          </a:p>
          <a:p>
            <a:pPr algn="ctr" fontAlgn="b">
              <a:defRPr/>
            </a:pPr>
            <a:r>
              <a:rPr lang="hu-HU" sz="2000" b="1" cap="small" dirty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89 </a:t>
            </a:r>
            <a:r>
              <a:rPr lang="hu-HU" sz="2000" b="1" cap="small" dirty="0" smtClean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- 100 </a:t>
            </a:r>
            <a:r>
              <a:rPr lang="hu-HU" sz="2000" b="1" cap="small" dirty="0">
                <a:solidFill>
                  <a:srgbClr val="A17C1F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pont</a:t>
            </a:r>
          </a:p>
          <a:p>
            <a:pPr algn="ctr" fontAlgn="b">
              <a:defRPr/>
            </a:pPr>
            <a:endParaRPr lang="hu-HU" sz="2000" b="1" cap="small" dirty="0" smtClean="0">
              <a:solidFill>
                <a:srgbClr val="80808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 fontAlgn="b">
              <a:defRPr/>
            </a:pPr>
            <a:r>
              <a:rPr lang="hu-HU" sz="2000" b="1" cap="small" dirty="0" smtClean="0">
                <a:solidFill>
                  <a:srgbClr val="80808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 Minősítés</a:t>
            </a:r>
          </a:p>
          <a:p>
            <a:pPr algn="ctr" fontAlgn="b">
              <a:defRPr/>
            </a:pPr>
            <a:r>
              <a:rPr lang="hu-HU" sz="2000" b="1" cap="small" dirty="0" smtClean="0">
                <a:solidFill>
                  <a:srgbClr val="80808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80 - 88 pont</a:t>
            </a:r>
            <a:endParaRPr lang="hu-HU" sz="2000" b="1" cap="small" dirty="0">
              <a:solidFill>
                <a:srgbClr val="80808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4" y="1659652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0" y="3049796"/>
            <a:ext cx="1379677" cy="136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0" y="4435157"/>
            <a:ext cx="137967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9944</TotalTime>
  <Words>914</Words>
  <Application>Microsoft Office PowerPoint</Application>
  <PresentationFormat>Diavetítés a képernyőre (4:3 oldalarány)</PresentationFormat>
  <Paragraphs>402</Paragraphs>
  <Slides>47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5" baseType="lpstr">
      <vt:lpstr>Aparajita</vt:lpstr>
      <vt:lpstr>Arial</vt:lpstr>
      <vt:lpstr>Brandon Grotesque Regular</vt:lpstr>
      <vt:lpstr>Caladea</vt:lpstr>
      <vt:lpstr>Calibri</vt:lpstr>
      <vt:lpstr>Tahoma</vt:lpstr>
      <vt:lpstr>Times New Roman</vt:lpstr>
      <vt:lpstr>Office-téma</vt:lpstr>
      <vt:lpstr>PowerPoint bemutató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2024.</vt:lpstr>
      <vt:lpstr>NEMZETI PÁLINKAKIVÁLÓSÁG PROGRAM 2024.</vt:lpstr>
      <vt:lpstr>NEMZETI PÁLINKAKIVÁLÓSÁG PROGRAM 2024.</vt:lpstr>
      <vt:lpstr>NEMZETI PÁLINKAKIVÁLÓSÁG PROGRAM 2024.</vt:lpstr>
      <vt:lpstr>NEMZETI PÁLINKAKIVÁLÓSÁG PROGRAM 2024.</vt:lpstr>
      <vt:lpstr>NEMZETI PÁLINKAKIVÁLÓSÁG PROGRAM 2024.</vt:lpstr>
      <vt:lpstr>NEMZETI PÁLINKAKIVÁLÓSÁG PROGRAM 2024.</vt:lpstr>
      <vt:lpstr>NEMZETI PÁLINKAKIVÁLÓSÁG PROGRAM 2024.</vt:lpstr>
      <vt:lpstr>NEMZETI PÁLINKAKIVÁLÓSÁG PROGRAM 2024.</vt:lpstr>
      <vt:lpstr>NEMZETI PÁLINKAKIVÁLÓSÁG PROGRAM 2024.</vt:lpstr>
      <vt:lpstr>NEMZETI PÁLINKAKIVÁLÓSÁG PROGRAM 2024.</vt:lpstr>
      <vt:lpstr>NEMZETI PÁLINKAKIVÁLÓSÁG PROGRAM 2024.</vt:lpstr>
      <vt:lpstr>NEMZETI PÁLINKAKIVÁLÓSÁG PROGRAM 2024.</vt:lpstr>
      <vt:lpstr>NEMZETI PÁLINKAKIVÁLÓSÁG PROGRAM 2024.</vt:lpstr>
      <vt:lpstr>NEMZETI PÁLINKAKIVÁLÓSÁG PROGRAM 2024.</vt:lpstr>
      <vt:lpstr>NEMZETI PÁLINKAKIVÁLÓSÁG PROGRAM 2024.</vt:lpstr>
      <vt:lpstr>NEMZETI PÁLINKAKIVÁLÓSÁG PROGRAM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NEMZETI PÁLINKAKIVÁLÓSÁG PROGRAM  valamint  GIN ÉS EGYÉB SZESZES ITAL MUSTRA 2024.</vt:lpstr>
      <vt:lpstr>PowerPoint bemutató</vt:lpstr>
    </vt:vector>
  </TitlesOfParts>
  <Company>KD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Szöllősi Edit</dc:creator>
  <cp:lastModifiedBy>Temesfalvi Rita</cp:lastModifiedBy>
  <cp:revision>584</cp:revision>
  <cp:lastPrinted>2021-09-24T08:32:33Z</cp:lastPrinted>
  <dcterms:created xsi:type="dcterms:W3CDTF">2016-07-18T11:40:01Z</dcterms:created>
  <dcterms:modified xsi:type="dcterms:W3CDTF">2025-03-17T15:24:34Z</dcterms:modified>
</cp:coreProperties>
</file>